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1"/>
  </p:notesMasterIdLst>
  <p:handoutMasterIdLst>
    <p:handoutMasterId r:id="rId42"/>
  </p:handoutMasterIdLst>
  <p:sldIdLst>
    <p:sldId id="258" r:id="rId3"/>
    <p:sldId id="391" r:id="rId4"/>
    <p:sldId id="421" r:id="rId5"/>
    <p:sldId id="386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45" r:id="rId17"/>
    <p:sldId id="422" r:id="rId18"/>
    <p:sldId id="409" r:id="rId19"/>
    <p:sldId id="396" r:id="rId20"/>
    <p:sldId id="428" r:id="rId21"/>
    <p:sldId id="424" r:id="rId22"/>
    <p:sldId id="425" r:id="rId23"/>
    <p:sldId id="427" r:id="rId24"/>
    <p:sldId id="429" r:id="rId25"/>
    <p:sldId id="430" r:id="rId26"/>
    <p:sldId id="431" r:id="rId27"/>
    <p:sldId id="432" r:id="rId28"/>
    <p:sldId id="400" r:id="rId29"/>
    <p:sldId id="434" r:id="rId30"/>
    <p:sldId id="433" r:id="rId31"/>
    <p:sldId id="436" r:id="rId32"/>
    <p:sldId id="437" r:id="rId33"/>
    <p:sldId id="438" r:id="rId34"/>
    <p:sldId id="440" r:id="rId35"/>
    <p:sldId id="441" r:id="rId36"/>
    <p:sldId id="444" r:id="rId37"/>
    <p:sldId id="442" r:id="rId38"/>
    <p:sldId id="443" r:id="rId39"/>
    <p:sldId id="281" r:id="rId4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a Tappan" initials="MT" lastIdx="1" clrIdx="0"/>
  <p:cmAuthor id="1" name="Jana McQuilkin" initials="JM" lastIdx="9" clrIdx="1">
    <p:extLst>
      <p:ext uri="{19B8F6BF-5375-455C-9EA6-DF929625EA0E}">
        <p15:presenceInfo xmlns:p15="http://schemas.microsoft.com/office/powerpoint/2012/main" userId="S-1-5-21-183723660-418669479-1544898942-22945" providerId="AD"/>
      </p:ext>
    </p:extLst>
  </p:cmAuthor>
  <p:cmAuthor id="2" name="Maria MacDougal" initials="MM" lastIdx="5" clrIdx="2">
    <p:extLst>
      <p:ext uri="{19B8F6BF-5375-455C-9EA6-DF929625EA0E}">
        <p15:presenceInfo xmlns:p15="http://schemas.microsoft.com/office/powerpoint/2012/main" userId="S-1-5-21-183723660-418669479-1544898942-25047" providerId="AD"/>
      </p:ext>
    </p:extLst>
  </p:cmAuthor>
  <p:cmAuthor id="3" name="Nicole Vachon" initials="NV" lastIdx="1" clrIdx="3">
    <p:extLst>
      <p:ext uri="{19B8F6BF-5375-455C-9EA6-DF929625EA0E}">
        <p15:presenceInfo xmlns:p15="http://schemas.microsoft.com/office/powerpoint/2012/main" userId="S-1-5-21-183723660-418669479-1544898942-23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0603" autoAdjust="0"/>
  </p:normalViewPr>
  <p:slideViewPr>
    <p:cSldViewPr>
      <p:cViewPr varScale="1">
        <p:scale>
          <a:sx n="77" d="100"/>
          <a:sy n="77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383" cy="471347"/>
          </a:xfrm>
          <a:prstGeom prst="rect">
            <a:avLst/>
          </a:prstGeom>
        </p:spPr>
        <p:txBody>
          <a:bodyPr vert="horz" lIns="92458" tIns="46228" rIns="92458" bIns="462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1"/>
            <a:ext cx="3078383" cy="471347"/>
          </a:xfrm>
          <a:prstGeom prst="rect">
            <a:avLst/>
          </a:prstGeom>
        </p:spPr>
        <p:txBody>
          <a:bodyPr vert="horz" lIns="92458" tIns="46228" rIns="92458" bIns="46228" rtlCol="0"/>
          <a:lstStyle>
            <a:lvl1pPr algn="r">
              <a:defRPr sz="1200"/>
            </a:lvl1pPr>
          </a:lstStyle>
          <a:p>
            <a:fld id="{456A0453-351A-4DC0-AB49-D84F408886E7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7"/>
          </a:xfrm>
          <a:prstGeom prst="rect">
            <a:avLst/>
          </a:prstGeom>
        </p:spPr>
        <p:txBody>
          <a:bodyPr vert="horz" lIns="92458" tIns="46228" rIns="92458" bIns="462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7"/>
          </a:xfrm>
          <a:prstGeom prst="rect">
            <a:avLst/>
          </a:prstGeom>
        </p:spPr>
        <p:txBody>
          <a:bodyPr vert="horz" lIns="92458" tIns="46228" rIns="92458" bIns="46228" rtlCol="0" anchor="b"/>
          <a:lstStyle>
            <a:lvl1pPr algn="r">
              <a:defRPr sz="1200"/>
            </a:lvl1pPr>
          </a:lstStyle>
          <a:p>
            <a:fld id="{08936BD9-474C-4DCB-A974-21E802AE1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4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69424"/>
          </a:xfrm>
          <a:prstGeom prst="rect">
            <a:avLst/>
          </a:prstGeom>
        </p:spPr>
        <p:txBody>
          <a:bodyPr vert="horz" lIns="94203" tIns="47101" rIns="94203" bIns="4710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40" cy="469424"/>
          </a:xfrm>
          <a:prstGeom prst="rect">
            <a:avLst/>
          </a:prstGeom>
        </p:spPr>
        <p:txBody>
          <a:bodyPr vert="horz" lIns="94203" tIns="47101" rIns="94203" bIns="47101" rtlCol="0"/>
          <a:lstStyle>
            <a:lvl1pPr algn="r">
              <a:defRPr sz="1200"/>
            </a:lvl1pPr>
          </a:lstStyle>
          <a:p>
            <a:fld id="{272A85DD-22F9-4B00-8B02-4E6A79E23E5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3" tIns="47101" rIns="94203" bIns="471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3" tIns="47101" rIns="94203" bIns="471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40" cy="469424"/>
          </a:xfrm>
          <a:prstGeom prst="rect">
            <a:avLst/>
          </a:prstGeom>
        </p:spPr>
        <p:txBody>
          <a:bodyPr vert="horz" lIns="94203" tIns="47101" rIns="94203" bIns="4710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40" cy="469424"/>
          </a:xfrm>
          <a:prstGeom prst="rect">
            <a:avLst/>
          </a:prstGeom>
        </p:spPr>
        <p:txBody>
          <a:bodyPr vert="horz" lIns="94203" tIns="47101" rIns="94203" bIns="47101" rtlCol="0" anchor="b"/>
          <a:lstStyle>
            <a:lvl1pPr algn="r">
              <a:defRPr sz="1200"/>
            </a:lvl1pPr>
          </a:lstStyle>
          <a:p>
            <a:fld id="{344D51DD-B307-4DA3-A5D4-9C37807A7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8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C3506-56D7-4C23-B88A-F2300F912E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28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$12 savings per week - $624 per year plus $300 NS grant</a:t>
            </a:r>
            <a:r>
              <a:rPr lang="en-US" altLang="en-US" baseline="0" dirty="0" smtClean="0"/>
              <a:t> = $924</a:t>
            </a:r>
          </a:p>
          <a:p>
            <a:r>
              <a:rPr lang="en-US" altLang="en-US" baseline="0" dirty="0" smtClean="0"/>
              <a:t>$924 over 10 years is $9240 without any earnings</a:t>
            </a:r>
          </a:p>
          <a:p>
            <a:r>
              <a:rPr lang="en-US" altLang="en-US" baseline="0" dirty="0" smtClean="0"/>
              <a:t>Start earlier or contribute a bit more, savings will be even more substantial (others contributing)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9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2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sometimes hear that people will make the big purchase</a:t>
            </a:r>
            <a:r>
              <a:rPr lang="en-US" baseline="0" dirty="0" smtClean="0"/>
              <a:t> so that their savings will be reduced and not impact financial aid eligibility. As must demonstrated, savings has very little impact on EFC so this is a really bad idea. If big purchase are paid for out of family budget, impacts ability to participate in payment plan.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from Nikki:  I can’t remember where I heard this (and I couldn’t find online) – there is an average amount of money that a family doesn’t have in expenses when a child goes away to college (families are no longer paying for food, gas, hot water, etc.)  That money is freed up for a payment plan.  Worth mentioning?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4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72">
              <a:defRPr/>
            </a:pPr>
            <a:r>
              <a:rPr lang="en-US" dirty="0" smtClean="0"/>
              <a:t>Share Mary’s analogy</a:t>
            </a:r>
            <a:r>
              <a:rPr lang="en-US" baseline="0" dirty="0" smtClean="0"/>
              <a:t> – like when on a plane, they tell you to put the oxygen mask on yourself first, then your child. Parents need to protract their financial well being too – and not deplete retirement accounts or borrow ridiculous amounts.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57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72">
              <a:defRPr/>
            </a:pPr>
            <a:r>
              <a:rPr lang="en-US" dirty="0" smtClean="0"/>
              <a:t>Share Mary’s analogy</a:t>
            </a:r>
            <a:r>
              <a:rPr lang="en-US" baseline="0" dirty="0" smtClean="0"/>
              <a:t> – like when on a plane, they tell you to put the oxygen mask on yourself first, then your child. Parents need to protract their financial well being too – and not deplete retirement accounts or borrow ridiculous amounts.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72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72">
              <a:defRPr/>
            </a:pPr>
            <a:r>
              <a:rPr lang="en-US" dirty="0" smtClean="0"/>
              <a:t>Those reliant on only once source, whether it be financial aid, savings, loans, etc. will have fewer options.</a:t>
            </a:r>
          </a:p>
          <a:p>
            <a:pPr defTabSz="924572">
              <a:defRPr/>
            </a:pPr>
            <a:endParaRPr lang="en-US" dirty="0" smtClean="0"/>
          </a:p>
          <a:p>
            <a:pPr defTabSz="924572">
              <a:defRPr/>
            </a:pPr>
            <a:r>
              <a:rPr lang="en-US" dirty="0" smtClean="0"/>
              <a:t>I don't know if this is the place, but what about the point that students really can't be expected to pay for school themselves anymore- costs have been rising and it's not possible to earn in a summer/school year enough to cover the gap between financial aid and the cost</a:t>
            </a:r>
          </a:p>
          <a:p>
            <a:endParaRPr lang="en-US" dirty="0" smtClean="0"/>
          </a:p>
          <a:p>
            <a:r>
              <a:rPr lang="en-US" dirty="0" smtClean="0"/>
              <a:t>Other available pieces beyond financial</a:t>
            </a:r>
            <a:r>
              <a:rPr lang="en-US" baseline="0" dirty="0" smtClean="0"/>
              <a:t> aid, savings, and payment plans</a:t>
            </a:r>
            <a:r>
              <a:rPr lang="en-US" dirty="0" smtClean="0"/>
              <a:t> include merit</a:t>
            </a:r>
            <a:r>
              <a:rPr lang="en-US" baseline="0" dirty="0" smtClean="0"/>
              <a:t> aid, student income, and student savings.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1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81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13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72">
              <a:defRPr/>
            </a:pPr>
            <a:r>
              <a:rPr lang="en-US" dirty="0" smtClean="0"/>
              <a:t>Expensive schools should not be ruled out as sometimes those schools have better financial aid and are more affordable.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8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7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possible to search for school based on</a:t>
            </a:r>
            <a:r>
              <a:rPr lang="en-US" baseline="0" dirty="0" smtClean="0"/>
              <a:t> this criteria (or in conjunction with other criteria).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8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08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</a:t>
            </a:r>
            <a:r>
              <a:rPr lang="en-US" baseline="0" dirty="0" smtClean="0"/>
              <a:t> asked about merit items and NU did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68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second</a:t>
            </a:r>
            <a:r>
              <a:rPr lang="en-US" baseline="0" dirty="0" smtClean="0"/>
              <a:t> tier schools include: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09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2-2-2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25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56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50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 of form helps with what we cover on previous slide.</a:t>
            </a:r>
          </a:p>
          <a:p>
            <a:r>
              <a:rPr lang="en-US" dirty="0" smtClean="0"/>
              <a:t>Back</a:t>
            </a:r>
            <a:r>
              <a:rPr lang="en-US" baseline="0" dirty="0" smtClean="0"/>
              <a:t> focuses on how to remaining balance and covers some of those “pieces” we talked about earlier (scholarships, savings, payment plans,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91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0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40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53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where it can be found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7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 about if the</a:t>
            </a:r>
            <a:r>
              <a:rPr lang="en-US" baseline="0" dirty="0" smtClean="0"/>
              <a:t> student has to borrow another $5000 per year? </a:t>
            </a:r>
          </a:p>
          <a:p>
            <a:r>
              <a:rPr lang="en-US" baseline="0" dirty="0" smtClean="0"/>
              <a:t>Need to make a financially smart decision about college selection. Also, saving would have helped keep borrowing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26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02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46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72">
              <a:defRPr/>
            </a:pPr>
            <a:r>
              <a:rPr lang="en-US" dirty="0" smtClean="0"/>
              <a:t>Parents are not letting their students down if they decide some schools are simply not affordable or a good long term decision (this thought is only attributable to Mila and others may not agree!).</a:t>
            </a:r>
          </a:p>
          <a:p>
            <a:pPr defTabSz="92457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92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72">
              <a:defRPr/>
            </a:pPr>
            <a:r>
              <a:rPr lang="en-US" dirty="0" smtClean="0"/>
              <a:t>Parents are not letting their students down if they decide some schools are simply not affordable or a good long term decision (this thought is only attributable to Mila and others may not agree!).</a:t>
            </a:r>
          </a:p>
          <a:p>
            <a:pPr defTabSz="92457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08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7575" cy="3546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572">
              <a:defRPr/>
            </a:pPr>
            <a:r>
              <a:rPr lang="en-US" dirty="0" smtClean="0"/>
              <a:t>Parents are not letting their students down if they decide some schools are simply not affordable or a good long term decision (this thought is only attributable to Mila and others may not agree!).</a:t>
            </a:r>
          </a:p>
          <a:p>
            <a:pPr defTabSz="92457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9FBA-E6CC-4BF1-A459-8A64CA9A12B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831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some EFCs for middle</a:t>
            </a:r>
            <a:r>
              <a:rPr lang="en-US" baseline="0" dirty="0" smtClean="0"/>
              <a:t> to upper income families.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4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Assumptions:</a:t>
            </a:r>
          </a:p>
          <a:p>
            <a:pPr lvl="0"/>
            <a:r>
              <a:rPr lang="en-US" dirty="0" smtClean="0"/>
              <a:t>Family of four (two parents and two children)</a:t>
            </a:r>
          </a:p>
          <a:p>
            <a:pPr lvl="0"/>
            <a:r>
              <a:rPr lang="en-US" dirty="0" smtClean="0"/>
              <a:t>Oldest </a:t>
            </a:r>
            <a:r>
              <a:rPr lang="en-US" dirty="0"/>
              <a:t>parent age 46 </a:t>
            </a:r>
            <a:endParaRPr lang="en-US" dirty="0" smtClean="0"/>
          </a:p>
          <a:p>
            <a:pPr lvl="0"/>
            <a:r>
              <a:rPr lang="en-US" dirty="0" smtClean="0"/>
              <a:t>Both parents working outside the home</a:t>
            </a:r>
          </a:p>
          <a:p>
            <a:pPr lvl="0"/>
            <a:r>
              <a:rPr lang="en-US" dirty="0" smtClean="0"/>
              <a:t>Used </a:t>
            </a:r>
            <a:r>
              <a:rPr lang="en-US" dirty="0"/>
              <a:t>federal tax rate of </a:t>
            </a:r>
            <a:r>
              <a:rPr lang="en-US" dirty="0" smtClean="0"/>
              <a:t>2% </a:t>
            </a:r>
            <a:r>
              <a:rPr lang="en-US" dirty="0"/>
              <a:t>for </a:t>
            </a:r>
            <a:r>
              <a:rPr lang="en-US" dirty="0" smtClean="0"/>
              <a:t>$40,000</a:t>
            </a:r>
            <a:r>
              <a:rPr lang="en-US" dirty="0"/>
              <a:t>; </a:t>
            </a:r>
            <a:r>
              <a:rPr lang="en-US" dirty="0" smtClean="0"/>
              <a:t>3% </a:t>
            </a:r>
            <a:r>
              <a:rPr lang="en-US" dirty="0"/>
              <a:t>for </a:t>
            </a:r>
            <a:r>
              <a:rPr lang="en-US" dirty="0" smtClean="0"/>
              <a:t>50,000</a:t>
            </a:r>
            <a:r>
              <a:rPr lang="en-US" dirty="0"/>
              <a:t>; </a:t>
            </a:r>
            <a:r>
              <a:rPr lang="en-US" dirty="0" smtClean="0"/>
              <a:t>5% </a:t>
            </a:r>
            <a:r>
              <a:rPr lang="en-US" dirty="0"/>
              <a:t>for </a:t>
            </a:r>
            <a:r>
              <a:rPr lang="en-US" dirty="0" smtClean="0"/>
              <a:t>$60,000</a:t>
            </a:r>
            <a:r>
              <a:rPr lang="en-US" dirty="0"/>
              <a:t>; </a:t>
            </a:r>
            <a:r>
              <a:rPr lang="en-US" dirty="0" smtClean="0"/>
              <a:t>6% </a:t>
            </a:r>
            <a:r>
              <a:rPr lang="en-US" dirty="0"/>
              <a:t>for </a:t>
            </a:r>
            <a:r>
              <a:rPr lang="en-US" dirty="0" smtClean="0"/>
              <a:t>70,000</a:t>
            </a:r>
            <a:endParaRPr lang="en-US" dirty="0"/>
          </a:p>
          <a:p>
            <a:r>
              <a:rPr lang="en-US" dirty="0"/>
              <a:t>* For the purposes of the FAFSA, many assets are excluded including the value of the primary residence, retirement funds, and small family owned businesses.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5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5486 is </a:t>
            </a:r>
            <a:r>
              <a:rPr lang="en-US" dirty="0" err="1" smtClean="0"/>
              <a:t>pell</a:t>
            </a:r>
            <a:r>
              <a:rPr lang="en-US" dirty="0" smtClean="0"/>
              <a:t> cutoff</a:t>
            </a:r>
          </a:p>
          <a:p>
            <a:r>
              <a:rPr lang="en-US" dirty="0" smtClean="0"/>
              <a:t>Some students may be eligible for merit 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8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students may be eligible for merit aid</a:t>
            </a:r>
          </a:p>
          <a:p>
            <a:r>
              <a:rPr lang="en-US" dirty="0" smtClean="0"/>
              <a:t>How will these families pay the bill?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7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 EFC is made up of two parts</a:t>
            </a:r>
            <a:r>
              <a:rPr lang="en-US" baseline="0" dirty="0" smtClean="0"/>
              <a:t> – contribution from income and contribution from assets</a:t>
            </a:r>
          </a:p>
          <a:p>
            <a:r>
              <a:rPr lang="en-US" baseline="0" dirty="0" smtClean="0"/>
              <a:t>Savings will give families options</a:t>
            </a:r>
          </a:p>
          <a:p>
            <a:r>
              <a:rPr lang="en-US" baseline="0" dirty="0" smtClean="0"/>
              <a:t>Little to no impact on the EFC, even if attending higher cost schools, but so many more options!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51DD-B307-4DA3-A5D4-9C37807A7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400800"/>
            <a:ext cx="61722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1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5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0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0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8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2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72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6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407055DC-9578-48F8-8FCF-D67EFAC42959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fld id="{76EF4E15-5503-4EDA-9177-93172EA9A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5800" y="5791200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6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182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0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6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8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1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21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6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13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60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8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F6CF-4CFE-4F23-BBF2-CA48C1960E0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81588-7AC3-4BE9-81C4-C2EA97D8C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1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6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1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6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6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75000"/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FE64-733A-4DF2-A74C-29951540B322}" type="datetimeFigureOut">
              <a:rPr lang="en-US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6299-F1C8-4A19-9E65-FD6364D20C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forms-pubs/about-publication-97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emaine.com/education/quick-links/calculators-tools/student-loan-salary-calculator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TheLoanforME.com" TargetMode="External"/><Relationship Id="rId5" Type="http://schemas.openxmlformats.org/officeDocument/2006/relationships/hyperlink" Target="FAMEmaine.com/education/quick-links/informational-videos" TargetMode="External"/><Relationship Id="rId4" Type="http://schemas.openxmlformats.org/officeDocument/2006/relationships/hyperlink" Target="FAMEmaine.com/FAFSA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3600" dirty="0" smtClean="0"/>
              <a:t> </a:t>
            </a:r>
            <a:r>
              <a:rPr lang="en-US" sz="3600" b="1" i="1" dirty="0" smtClean="0"/>
              <a:t>Selecting an Affordable School – </a:t>
            </a:r>
            <a:br>
              <a:rPr lang="en-US" sz="3600" b="1" i="1" dirty="0" smtClean="0"/>
            </a:br>
            <a:r>
              <a:rPr lang="en-US" sz="3600" b="1" dirty="0" smtClean="0"/>
              <a:t>Information to Help Families and Students </a:t>
            </a:r>
            <a:r>
              <a:rPr lang="en-US" sz="3600" b="1" dirty="0"/>
              <a:t>Make </a:t>
            </a:r>
            <a:r>
              <a:rPr lang="en-US" sz="3600" b="1" dirty="0" smtClean="0"/>
              <a:t>an Informed Financial Decision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96000" y="6488669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Copyright ® </a:t>
            </a:r>
            <a:r>
              <a:rPr lang="en-US" sz="1200" dirty="0" smtClean="0">
                <a:solidFill>
                  <a:schemeClr val="bg1"/>
                </a:solidFill>
              </a:rPr>
              <a:t>2018 </a:t>
            </a:r>
            <a:r>
              <a:rPr lang="en-US" sz="1200" dirty="0">
                <a:solidFill>
                  <a:schemeClr val="bg1"/>
                </a:solidFill>
              </a:rPr>
              <a:t>Finance Authority of Maine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371600" y="5879069"/>
            <a:ext cx="6400800" cy="60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Families earning under $50,000 typically do not even have to provide savings and assets on the FAFSA.</a:t>
            </a:r>
          </a:p>
          <a:p>
            <a:r>
              <a:rPr lang="en-US" altLang="en-US" dirty="0"/>
              <a:t>Having savings gives a family options.</a:t>
            </a:r>
          </a:p>
          <a:p>
            <a:endParaRPr lang="en-US" altLang="en-US" dirty="0" smtClean="0"/>
          </a:p>
          <a:p>
            <a:endParaRPr lang="en-US" alt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 smtClean="0"/>
              <a:t>The Importance of Saving for College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0907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Common Savings Vehicles</a:t>
            </a:r>
          </a:p>
          <a:p>
            <a:pPr lvl="1"/>
            <a:r>
              <a:rPr lang="en-US" sz="3300" dirty="0" smtClean="0"/>
              <a:t>529s</a:t>
            </a:r>
          </a:p>
          <a:p>
            <a:pPr lvl="1"/>
            <a:r>
              <a:rPr lang="en-US" sz="3300" dirty="0" smtClean="0"/>
              <a:t>Coverdell Education Savings Accounts</a:t>
            </a:r>
          </a:p>
          <a:p>
            <a:pPr lvl="1"/>
            <a:r>
              <a:rPr lang="en-US" sz="3300" dirty="0" smtClean="0"/>
              <a:t>Savings Bonds</a:t>
            </a:r>
          </a:p>
          <a:p>
            <a:pPr lvl="1"/>
            <a:r>
              <a:rPr lang="en-US" sz="3300" dirty="0" smtClean="0"/>
              <a:t>Roth IRA</a:t>
            </a:r>
          </a:p>
          <a:p>
            <a:pPr lvl="1"/>
            <a:r>
              <a:rPr lang="en-US" sz="3300" dirty="0" smtClean="0"/>
              <a:t>Taxable Savings and Investment Accounts</a:t>
            </a:r>
          </a:p>
          <a:p>
            <a:pPr lvl="1"/>
            <a:r>
              <a:rPr lang="en-US" sz="3300" dirty="0" smtClean="0"/>
              <a:t>Uniform Gift to Minors Act (UGMA)/Uniform Transfers to Minors Act (UTMA)</a:t>
            </a:r>
          </a:p>
          <a:p>
            <a:r>
              <a:rPr lang="en-US" sz="3300" dirty="0" smtClean="0"/>
              <a:t>Best if savings is in the parent’s name, not the student’s or another family member’s.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1300" i="1" dirty="0" smtClean="0"/>
              <a:t>For information on possible federal income tax benefits for the various vehicles, visit </a:t>
            </a:r>
            <a:r>
              <a:rPr lang="en-US" sz="1300" i="1" dirty="0" smtClean="0">
                <a:hlinkClick r:id="rId3"/>
              </a:rPr>
              <a:t>irs.gov/forms-pubs/about-publication-970</a:t>
            </a:r>
            <a:endParaRPr lang="en-US" sz="1300" i="1" dirty="0" smtClean="0"/>
          </a:p>
          <a:p>
            <a:pPr marL="0" indent="0">
              <a:buNone/>
            </a:pPr>
            <a:r>
              <a:rPr lang="en-US" sz="1300" i="1" dirty="0" smtClean="0"/>
              <a:t>Please consult your investment and/or tax advisor for guidance.</a:t>
            </a:r>
          </a:p>
          <a:p>
            <a:pPr marL="0" indent="0">
              <a:buNone/>
            </a:pPr>
            <a:endParaRPr lang="en-US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Ways to Save!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families do to have more options?</a:t>
            </a:r>
          </a:p>
          <a:p>
            <a:pPr lvl="1"/>
            <a:r>
              <a:rPr lang="en-US" dirty="0" smtClean="0"/>
              <a:t>Pay off other debt and reduce financial obligations.</a:t>
            </a:r>
          </a:p>
          <a:p>
            <a:pPr lvl="1"/>
            <a:r>
              <a:rPr lang="en-US" dirty="0" smtClean="0"/>
              <a:t>Free up money in the family budget so that a portion of the bill can be paid through a tuition payment plan.</a:t>
            </a:r>
          </a:p>
          <a:p>
            <a:pPr lvl="2"/>
            <a:r>
              <a:rPr lang="en-US" dirty="0" smtClean="0"/>
              <a:t>These plans allow families to pay over time.</a:t>
            </a:r>
          </a:p>
          <a:p>
            <a:pPr lvl="2"/>
            <a:r>
              <a:rPr lang="en-US" dirty="0" smtClean="0"/>
              <a:t>Payment plans aren’t loans. No interest charged, just a small enrollment fee.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Financial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benefit of saving for college….</a:t>
            </a:r>
          </a:p>
          <a:p>
            <a:pPr lvl="1"/>
            <a:r>
              <a:rPr lang="en-US" dirty="0" smtClean="0"/>
              <a:t>Parents who have been making contributions to a college savings fund are already accustomed to living on less.</a:t>
            </a:r>
          </a:p>
          <a:p>
            <a:pPr lvl="1"/>
            <a:r>
              <a:rPr lang="en-US" dirty="0" smtClean="0"/>
              <a:t>Once student enrolls, those regular saving contributions can be diverted to tuition plan payments.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Financial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way to maintain financial wellness is for parents and students to discuss the plan to pay for college.</a:t>
            </a:r>
          </a:p>
          <a:p>
            <a:r>
              <a:rPr lang="en-US" dirty="0" smtClean="0"/>
              <a:t>Ideally, the conversation should start prior </a:t>
            </a:r>
            <a:r>
              <a:rPr lang="en-US" dirty="0"/>
              <a:t>to senior </a:t>
            </a:r>
            <a:r>
              <a:rPr lang="en-US" dirty="0" smtClean="0"/>
              <a:t>year.</a:t>
            </a:r>
          </a:p>
          <a:p>
            <a:r>
              <a:rPr lang="en-US" dirty="0" smtClean="0"/>
              <a:t>Laying the groundwork and establishing expectations will make it easier once the award letters start arriving.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Financial Wellness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07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recent Citizens Bank survey found:</a:t>
            </a:r>
          </a:p>
          <a:p>
            <a:pPr lvl="1"/>
            <a:r>
              <a:rPr lang="en-US" dirty="0" smtClean="0"/>
              <a:t>73% </a:t>
            </a:r>
            <a:r>
              <a:rPr lang="en-US" dirty="0"/>
              <a:t>of millennials with student loan debt say that they inherited their attitudes toward financial responsibility from their </a:t>
            </a:r>
            <a:r>
              <a:rPr lang="en-US" dirty="0" smtClean="0"/>
              <a:t>parents. </a:t>
            </a:r>
          </a:p>
          <a:p>
            <a:pPr lvl="1"/>
            <a:r>
              <a:rPr lang="en-US" dirty="0" smtClean="0"/>
              <a:t>61% </a:t>
            </a:r>
            <a:r>
              <a:rPr lang="en-US" dirty="0"/>
              <a:t>believe that their parents do not have a full grasp on what paying for college is like today. </a:t>
            </a:r>
            <a:endParaRPr lang="en-US" dirty="0" smtClean="0"/>
          </a:p>
          <a:p>
            <a:pPr lvl="1"/>
            <a:r>
              <a:rPr lang="en-US" dirty="0" smtClean="0"/>
              <a:t>53% </a:t>
            </a:r>
            <a:r>
              <a:rPr lang="en-US" dirty="0"/>
              <a:t>believe that discussing paying for college with their parents earlier would have decreased the amount of student loan debt they incurred.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Financial Wellness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1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Paying for college is a piecemeal approach. </a:t>
            </a:r>
          </a:p>
          <a:p>
            <a:r>
              <a:rPr lang="en-US" dirty="0" smtClean="0"/>
              <a:t>Increasing the number of “pieces” available will result in an increased number of options.</a:t>
            </a:r>
          </a:p>
          <a:p>
            <a:r>
              <a:rPr lang="en-US" dirty="0" smtClean="0"/>
              <a:t>More pieces are needed than ever before!</a:t>
            </a:r>
          </a:p>
          <a:p>
            <a:r>
              <a:rPr lang="en-US" dirty="0"/>
              <a:t>Other </a:t>
            </a:r>
            <a:r>
              <a:rPr lang="en-US" dirty="0" smtClean="0"/>
              <a:t>pieces </a:t>
            </a:r>
            <a:r>
              <a:rPr lang="en-US" dirty="0"/>
              <a:t>beyond </a:t>
            </a:r>
            <a:r>
              <a:rPr lang="en-US" dirty="0" smtClean="0"/>
              <a:t>financial </a:t>
            </a:r>
            <a:r>
              <a:rPr lang="en-US" dirty="0"/>
              <a:t>aid, savings, and payment plans include merit aid, student income, </a:t>
            </a:r>
            <a:r>
              <a:rPr lang="en-US" dirty="0" smtClean="0"/>
              <a:t>student savings, and scholarships.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Financial Wellness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1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114800"/>
          </a:xfrm>
          <a:ln w="31750" cmpd="thickThin">
            <a:solidFill>
              <a:srgbClr val="5096C5"/>
            </a:solidFill>
            <a:prstDash val="solid"/>
            <a:round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4800" dirty="0" smtClean="0"/>
          </a:p>
          <a:p>
            <a:pPr marL="0" indent="0" algn="ctr">
              <a:buNone/>
            </a:pPr>
            <a:r>
              <a:rPr lang="en-US" altLang="en-US" sz="4800" b="1" dirty="0" smtClean="0">
                <a:solidFill>
                  <a:srgbClr val="5096C5"/>
                </a:solidFill>
              </a:rPr>
              <a:t>Step Two:</a:t>
            </a:r>
          </a:p>
          <a:p>
            <a:pPr marL="0" indent="0" algn="ctr">
              <a:buNone/>
            </a:pPr>
            <a:r>
              <a:rPr lang="en-US" altLang="en-US" sz="4800" b="1" dirty="0" smtClean="0">
                <a:solidFill>
                  <a:schemeClr val="accent3"/>
                </a:solidFill>
              </a:rPr>
              <a:t>Build a List of Schools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247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important to research schools from a financial aid perspective.</a:t>
            </a:r>
          </a:p>
          <a:p>
            <a:r>
              <a:rPr lang="en-US" dirty="0" smtClean="0"/>
              <a:t>Schools vary dramatically in terms of the types of aid offered and their ability to meet full need.</a:t>
            </a:r>
          </a:p>
          <a:p>
            <a:r>
              <a:rPr lang="en-US" dirty="0" smtClean="0"/>
              <a:t>The focus should be on Net Price – not sticker price. </a:t>
            </a:r>
          </a:p>
          <a:p>
            <a:r>
              <a:rPr lang="en-US" dirty="0" smtClean="0"/>
              <a:t>The Net Price is the amount a student pays for a single year AFTER subtracting grants and scholarships.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6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matters is how much a school is going to cost that </a:t>
            </a:r>
            <a:r>
              <a:rPr lang="en-US" u="sng" dirty="0" smtClean="0"/>
              <a:t>individual</a:t>
            </a:r>
            <a:r>
              <a:rPr lang="en-US" dirty="0" smtClean="0"/>
              <a:t> student.</a:t>
            </a:r>
          </a:p>
          <a:p>
            <a:r>
              <a:rPr lang="en-US" dirty="0" smtClean="0"/>
              <a:t>Get started by researching “percent of need met” to find schools that traditionally have good financial aid awards.</a:t>
            </a:r>
          </a:p>
          <a:p>
            <a:r>
              <a:rPr lang="en-US" dirty="0" smtClean="0"/>
              <a:t>Where can “percent of need met” be found?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5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goal of today’s session is to provide information, resources, and tools to help you support your families.</a:t>
            </a:r>
          </a:p>
          <a:p>
            <a:r>
              <a:rPr lang="en-US" dirty="0"/>
              <a:t>Sharing information related to these three steps will help students and families make </a:t>
            </a:r>
            <a:r>
              <a:rPr lang="en-US" dirty="0" smtClean="0"/>
              <a:t>more informed </a:t>
            </a:r>
            <a:r>
              <a:rPr lang="en-US" dirty="0"/>
              <a:t>decisions:</a:t>
            </a:r>
          </a:p>
          <a:p>
            <a:pPr lvl="1"/>
            <a:r>
              <a:rPr lang="en-US" dirty="0">
                <a:solidFill>
                  <a:srgbClr val="5096C5"/>
                </a:solidFill>
              </a:rPr>
              <a:t>Step One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/>
              <a:t>Get Financially Prepared</a:t>
            </a:r>
          </a:p>
          <a:p>
            <a:pPr lvl="1"/>
            <a:r>
              <a:rPr lang="en-US" dirty="0">
                <a:solidFill>
                  <a:srgbClr val="5096C5"/>
                </a:solidFill>
              </a:rPr>
              <a:t>Step Two: </a:t>
            </a:r>
            <a:r>
              <a:rPr lang="en-US" dirty="0"/>
              <a:t>Build a List of Schools</a:t>
            </a:r>
          </a:p>
          <a:p>
            <a:pPr lvl="1"/>
            <a:r>
              <a:rPr lang="en-US" dirty="0">
                <a:solidFill>
                  <a:srgbClr val="5096C5"/>
                </a:solidFill>
              </a:rPr>
              <a:t>Step Three: </a:t>
            </a:r>
            <a:r>
              <a:rPr lang="en-US" dirty="0"/>
              <a:t>Compare and Understand the Options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Bigfuture.collegeboard.org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90" y="990600"/>
            <a:ext cx="4633947" cy="535701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00" y="1600200"/>
            <a:ext cx="297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Schools can be looked up individually.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On the “At a Glance” page, you can find % of need </a:t>
            </a:r>
            <a:r>
              <a:rPr lang="en-US" sz="2800" dirty="0"/>
              <a:t>m</a:t>
            </a:r>
            <a:r>
              <a:rPr lang="en-US" sz="2800" dirty="0" smtClean="0"/>
              <a:t>et.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219200" y="5867400"/>
            <a:ext cx="1219200" cy="381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42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Bigfuture.collegeboard.org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8" y="1188720"/>
            <a:ext cx="4221882" cy="451866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082" y="1192895"/>
            <a:ext cx="4419600" cy="451448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72952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Next, research schools using each school’s Net Price Calculator (NPC).</a:t>
            </a:r>
          </a:p>
          <a:p>
            <a:pPr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tx2"/>
                </a:solidFill>
                <a:cs typeface="Arial" pitchFamily="34" charset="0"/>
              </a:rPr>
              <a:t>Schools </a:t>
            </a:r>
            <a:r>
              <a:rPr lang="en-US" sz="3500" dirty="0">
                <a:solidFill>
                  <a:schemeClr val="tx2"/>
                </a:solidFill>
                <a:cs typeface="Arial" pitchFamily="34" charset="0"/>
              </a:rPr>
              <a:t>are required to have a </a:t>
            </a:r>
            <a:r>
              <a:rPr lang="en-US" sz="3500" dirty="0" smtClean="0">
                <a:solidFill>
                  <a:schemeClr val="tx2"/>
                </a:solidFill>
                <a:cs typeface="Arial" pitchFamily="34" charset="0"/>
              </a:rPr>
              <a:t>NPC </a:t>
            </a:r>
            <a:r>
              <a:rPr lang="en-US" sz="3500" dirty="0">
                <a:solidFill>
                  <a:schemeClr val="tx2"/>
                </a:solidFill>
                <a:cs typeface="Arial" pitchFamily="34" charset="0"/>
              </a:rPr>
              <a:t>on their website (usually in the financial aid section).</a:t>
            </a:r>
          </a:p>
          <a:p>
            <a:pPr>
              <a:buFont typeface="Arial" pitchFamily="34" charset="0"/>
              <a:buChar char="•"/>
            </a:pPr>
            <a:r>
              <a:rPr lang="en-US" sz="3500" dirty="0">
                <a:solidFill>
                  <a:schemeClr val="tx2"/>
                </a:solidFill>
                <a:cs typeface="Arial" pitchFamily="34" charset="0"/>
              </a:rPr>
              <a:t>NPCs use school specific data to provide estimated net price based on a student’s individual circumstances</a:t>
            </a:r>
            <a:r>
              <a:rPr lang="en-US" sz="35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tx2"/>
                </a:solidFill>
                <a:cs typeface="Arial" pitchFamily="34" charset="0"/>
              </a:rPr>
              <a:t>Up next, NPC results for two schools using exact same information ($67,000 – 5,012 EFC)</a:t>
            </a:r>
            <a:endParaRPr lang="en-US" sz="35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40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Net Price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78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Net Price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68" t="8154"/>
          <a:stretch/>
        </p:blipFill>
        <p:spPr>
          <a:xfrm>
            <a:off x="12490" y="1452928"/>
            <a:ext cx="4457883" cy="5402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201"/>
          <a:stretch/>
        </p:blipFill>
        <p:spPr>
          <a:xfrm>
            <a:off x="4698973" y="1472224"/>
            <a:ext cx="4216427" cy="5383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054" y="1050004"/>
            <a:ext cx="405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Boston University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06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Northeastern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58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make decision based on NPC – it is just an estimate!</a:t>
            </a:r>
          </a:p>
          <a:p>
            <a:r>
              <a:rPr lang="en-US" dirty="0" smtClean="0"/>
              <a:t>Merit aid may impact the end result at some schools.</a:t>
            </a:r>
          </a:p>
          <a:p>
            <a:pPr lvl="1"/>
            <a:r>
              <a:rPr lang="en-US" dirty="0" smtClean="0"/>
              <a:t>Many of the most prestigious schools don’t offer merit aid.</a:t>
            </a:r>
          </a:p>
          <a:p>
            <a:pPr lvl="1"/>
            <a:r>
              <a:rPr lang="en-US" dirty="0" smtClean="0"/>
              <a:t>“Second” tier schools are often a good sources of merit aid – worth considering for good students with limited financial need (as defined by the school).</a:t>
            </a:r>
          </a:p>
          <a:p>
            <a:r>
              <a:rPr lang="en-US" dirty="0" smtClean="0"/>
              <a:t>If the estimated award isn’t great, the student may want to consider adding additional schools to the list.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Net Price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6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recommend that student apply to multiple schools (four to eight?).</a:t>
            </a:r>
          </a:p>
          <a:p>
            <a:r>
              <a:rPr lang="en-US" dirty="0" smtClean="0"/>
              <a:t>Students should try very hard not to get their heart set on one specific school early in the process.</a:t>
            </a:r>
          </a:p>
          <a:p>
            <a:r>
              <a:rPr lang="en-US" dirty="0" smtClean="0"/>
              <a:t>Important to have a financial aid “safety school” on the list.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114800"/>
          </a:xfrm>
          <a:ln w="31750" cmpd="thickThin">
            <a:solidFill>
              <a:srgbClr val="5096C5"/>
            </a:solidFill>
            <a:prstDash val="solid"/>
            <a:round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4800" dirty="0" smtClean="0"/>
          </a:p>
          <a:p>
            <a:pPr marL="0" indent="0" algn="ctr">
              <a:buNone/>
            </a:pPr>
            <a:r>
              <a:rPr lang="en-US" altLang="en-US" sz="4800" b="1" dirty="0" smtClean="0">
                <a:solidFill>
                  <a:srgbClr val="5096C5"/>
                </a:solidFill>
              </a:rPr>
              <a:t>Step Three:</a:t>
            </a:r>
          </a:p>
          <a:p>
            <a:pPr marL="0" indent="0" algn="ctr">
              <a:buNone/>
            </a:pPr>
            <a:r>
              <a:rPr lang="en-US" altLang="en-US" sz="4800" b="1" dirty="0" smtClean="0">
                <a:solidFill>
                  <a:schemeClr val="accent3"/>
                </a:solidFill>
              </a:rPr>
              <a:t>Compare and Understand the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1891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1188720"/>
            <a:ext cx="8610600" cy="4937443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r>
              <a:rPr lang="en-US" dirty="0" smtClean="0"/>
              <a:t>Students need to do an “apples to apples” comparison of award offers.</a:t>
            </a:r>
          </a:p>
          <a:p>
            <a:r>
              <a:rPr lang="en-US" dirty="0" smtClean="0"/>
              <a:t>Focus, first on the direct costs after grants and scholarships. </a:t>
            </a:r>
          </a:p>
          <a:p>
            <a:pPr lvl="1"/>
            <a:r>
              <a:rPr lang="en-US" dirty="0" smtClean="0"/>
              <a:t>This will provide the direct cost “net price” which then can be compared across schools.</a:t>
            </a:r>
          </a:p>
          <a:p>
            <a:r>
              <a:rPr lang="en-US" dirty="0" smtClean="0"/>
              <a:t>Next, if borrowing is needed, subtract Federal Direct Loans.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Financial Aid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1188720"/>
            <a:ext cx="8610600" cy="4937443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Help!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66" r="2941"/>
          <a:stretch/>
        </p:blipFill>
        <p:spPr>
          <a:xfrm>
            <a:off x="597416" y="1447800"/>
            <a:ext cx="3745769" cy="4423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47800"/>
            <a:ext cx="3577938" cy="4406141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8186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Return on Investment (ROI) – especially if borrowing is needed.</a:t>
            </a:r>
          </a:p>
          <a:p>
            <a:r>
              <a:rPr lang="en-US" dirty="0" smtClean="0"/>
              <a:t>What are the future job openings in the student’s desired field?</a:t>
            </a:r>
          </a:p>
          <a:p>
            <a:r>
              <a:rPr lang="en-US" dirty="0" smtClean="0"/>
              <a:t>What are the potential earnings and benefits?</a:t>
            </a:r>
          </a:p>
          <a:p>
            <a:r>
              <a:rPr lang="en-US" dirty="0" smtClean="0"/>
              <a:t>Great place to research this information is Career One Stop: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u="sng" dirty="0" smtClean="0">
                <a:solidFill>
                  <a:srgbClr val="5096C5"/>
                </a:solidFill>
              </a:rPr>
              <a:t>careeronestop.org</a:t>
            </a:r>
            <a:endParaRPr lang="en-US" u="sng" dirty="0">
              <a:solidFill>
                <a:srgbClr val="5096C5"/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the ROI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114800"/>
          </a:xfrm>
          <a:ln w="31750" cmpd="thickThin">
            <a:solidFill>
              <a:srgbClr val="5096C5"/>
            </a:solidFill>
            <a:prstDash val="solid"/>
            <a:round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sz="4800" dirty="0" smtClean="0"/>
          </a:p>
          <a:p>
            <a:pPr marL="0" indent="0" algn="ctr">
              <a:buNone/>
            </a:pPr>
            <a:r>
              <a:rPr lang="en-US" altLang="en-US" sz="4800" b="1" dirty="0" smtClean="0">
                <a:solidFill>
                  <a:srgbClr val="5096C5"/>
                </a:solidFill>
              </a:rPr>
              <a:t>Step One:</a:t>
            </a:r>
          </a:p>
          <a:p>
            <a:pPr marL="0" indent="0" algn="ctr">
              <a:buNone/>
            </a:pPr>
            <a:r>
              <a:rPr lang="en-US" altLang="en-US" sz="4800" b="1" dirty="0" smtClean="0">
                <a:solidFill>
                  <a:schemeClr val="accent3"/>
                </a:solidFill>
              </a:rPr>
              <a:t>Get Prepared Financially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31825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533400" y="978336"/>
            <a:ext cx="8610600" cy="4937443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Salary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16825"/>
            <a:ext cx="6809590" cy="466046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500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1188720"/>
            <a:ext cx="8610600" cy="4937443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Use FAME’s Student Loan/</a:t>
            </a:r>
            <a:br>
              <a:rPr lang="en-US" dirty="0" smtClean="0"/>
            </a:br>
            <a:r>
              <a:rPr lang="en-US" dirty="0" smtClean="0"/>
              <a:t>Salary Calculator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6396038" cy="404573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356327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FAMEmaine.com – Quick Tips – Calculator &amp; Tools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8800"/>
            <a:ext cx="6952664" cy="404573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828800"/>
            <a:ext cx="6950576" cy="404812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0895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57200" y="1188720"/>
            <a:ext cx="8610600" cy="4937443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Use FAME’s Student Loan/</a:t>
            </a:r>
            <a:br>
              <a:rPr lang="en-US" dirty="0" smtClean="0"/>
            </a:br>
            <a:r>
              <a:rPr lang="en-US" dirty="0" smtClean="0"/>
              <a:t>Salary Calculator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487751"/>
            <a:ext cx="1066800" cy="49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877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56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want students to avoid this disconnect!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01342"/>
            <a:ext cx="6172200" cy="41148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1" y="1792848"/>
            <a:ext cx="6477000" cy="410986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082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the surface, borrowing $25,000 vs $45,000 may not see like that big of a difference, especially if done in $5,000 increments.</a:t>
            </a:r>
          </a:p>
          <a:p>
            <a:r>
              <a:rPr lang="en-US" dirty="0" smtClean="0"/>
              <a:t>However, knowing that to support that debt an income of $39,700 vs $71,500 is needed may mean more.</a:t>
            </a:r>
          </a:p>
          <a:p>
            <a:r>
              <a:rPr lang="en-US" dirty="0" smtClean="0"/>
              <a:t>Or, share the rule of thumb that each $10,000 borrowed equates to a little more than $100 per month payment (at 5% interest rate). That is a monthly payment of $265 vs $477. 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Borrowing More Relatable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loans are necessary beyond Federal Direct Student Loans, encourage students/families to visit </a:t>
            </a:r>
            <a:r>
              <a:rPr lang="en-US" u="sng" dirty="0" smtClean="0">
                <a:solidFill>
                  <a:srgbClr val="5096C5"/>
                </a:solidFill>
              </a:rPr>
              <a:t>TheLoanforME.com</a:t>
            </a:r>
          </a:p>
          <a:p>
            <a:pPr lvl="1"/>
            <a:r>
              <a:rPr lang="en-US" dirty="0" smtClean="0"/>
              <a:t>This site will help them compare loan options and make informed decisions.</a:t>
            </a:r>
          </a:p>
          <a:p>
            <a:r>
              <a:rPr lang="en-US" dirty="0" smtClean="0"/>
              <a:t>For most students and parents, private loans are now more affordable than PLUS Loans (though approval criteria is stricter).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Borrowing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early as possible and Freshmen year: </a:t>
            </a:r>
          </a:p>
          <a:p>
            <a:pPr lvl="1"/>
            <a:r>
              <a:rPr lang="en-US" dirty="0" smtClean="0"/>
              <a:t>Importance of </a:t>
            </a:r>
            <a:r>
              <a:rPr lang="en-US" dirty="0"/>
              <a:t>saving – share </a:t>
            </a:r>
            <a:r>
              <a:rPr lang="en-US" dirty="0" smtClean="0"/>
              <a:t>NextGen materials</a:t>
            </a:r>
          </a:p>
          <a:p>
            <a:pPr lvl="1"/>
            <a:r>
              <a:rPr lang="en-US" dirty="0" smtClean="0"/>
              <a:t>Talk about the future – goals and expectations</a:t>
            </a:r>
          </a:p>
          <a:p>
            <a:pPr lvl="1"/>
            <a:r>
              <a:rPr lang="en-US" dirty="0" smtClean="0"/>
              <a:t>Concept of paying for college as a “piecemeal approach”</a:t>
            </a:r>
          </a:p>
          <a:p>
            <a:r>
              <a:rPr lang="en-US" dirty="0" smtClean="0"/>
              <a:t>Sophomore and Junior years:</a:t>
            </a:r>
          </a:p>
          <a:p>
            <a:pPr lvl="1"/>
            <a:r>
              <a:rPr lang="en-US" dirty="0" smtClean="0">
                <a:hlinkClick r:id="rId3"/>
              </a:rPr>
              <a:t>Big Future</a:t>
            </a:r>
            <a:r>
              <a:rPr lang="en-US" dirty="0" smtClean="0"/>
              <a:t> (bigfuture</a:t>
            </a:r>
            <a:r>
              <a:rPr lang="en-US" dirty="0"/>
              <a:t>.</a:t>
            </a:r>
            <a:r>
              <a:rPr lang="en-US" dirty="0" smtClean="0"/>
              <a:t>collegeboard.org)</a:t>
            </a:r>
          </a:p>
          <a:p>
            <a:pPr lvl="2"/>
            <a:r>
              <a:rPr lang="en-US" dirty="0" smtClean="0"/>
              <a:t>College Search </a:t>
            </a:r>
          </a:p>
          <a:p>
            <a:pPr lvl="2"/>
            <a:r>
              <a:rPr lang="en-US" dirty="0" smtClean="0"/>
              <a:t>EFC Calculator </a:t>
            </a:r>
          </a:p>
          <a:p>
            <a:pPr lvl="1"/>
            <a:r>
              <a:rPr lang="en-US" dirty="0" smtClean="0"/>
              <a:t>Net Price Calculator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and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Senior Year:</a:t>
            </a:r>
          </a:p>
          <a:p>
            <a:pPr lvl="1"/>
            <a:r>
              <a:rPr lang="en-US" dirty="0" smtClean="0"/>
              <a:t>FAFSA/Financial Aid Process Completion</a:t>
            </a:r>
          </a:p>
          <a:p>
            <a:pPr lvl="1"/>
            <a:r>
              <a:rPr lang="en-US" dirty="0" smtClean="0"/>
              <a:t>Comparing Financial Aid Awards</a:t>
            </a:r>
          </a:p>
          <a:p>
            <a:pPr lvl="1"/>
            <a:r>
              <a:rPr lang="en-US" dirty="0" smtClean="0"/>
              <a:t>Student Loan/Salary Calculator (with salary research from </a:t>
            </a:r>
            <a:r>
              <a:rPr lang="en-US" dirty="0" err="1" smtClean="0"/>
              <a:t>CareerOneStop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FAME Resources:</a:t>
            </a:r>
          </a:p>
          <a:p>
            <a:pPr lvl="1"/>
            <a:r>
              <a:rPr lang="en-US" dirty="0" smtClean="0">
                <a:hlinkClick r:id="rId3"/>
              </a:rPr>
              <a:t>Calculators &amp; Tools </a:t>
            </a:r>
            <a:r>
              <a:rPr lang="en-US" dirty="0" smtClean="0"/>
              <a:t>- FAMEmaine.com/education/quick-links/calculators-tools/</a:t>
            </a:r>
          </a:p>
          <a:p>
            <a:pPr lvl="1"/>
            <a:r>
              <a:rPr lang="en-US" dirty="0" smtClean="0">
                <a:hlinkClick r:id="rId4" action="ppaction://hlinkfile"/>
              </a:rPr>
              <a:t>Filing the FAFSA </a:t>
            </a:r>
            <a:r>
              <a:rPr lang="en-US" dirty="0" smtClean="0"/>
              <a:t>- FAMEmaine.com/FAFSA</a:t>
            </a:r>
          </a:p>
          <a:p>
            <a:pPr lvl="1"/>
            <a:r>
              <a:rPr lang="en-US" dirty="0" smtClean="0">
                <a:hlinkClick r:id="rId5" action="ppaction://hlinkfile"/>
              </a:rPr>
              <a:t>Informational Videos </a:t>
            </a:r>
            <a:r>
              <a:rPr lang="en-US" dirty="0" smtClean="0"/>
              <a:t>- FAMEmaine.com/education/quick-links/informational-videos/</a:t>
            </a:r>
          </a:p>
          <a:p>
            <a:pPr lvl="1"/>
            <a:r>
              <a:rPr lang="en-US" dirty="0" smtClean="0">
                <a:hlinkClick r:id="rId6" action="ppaction://hlinkfile"/>
              </a:rPr>
              <a:t>TheLoanforME</a:t>
            </a:r>
            <a:r>
              <a:rPr lang="en-US" dirty="0" smtClean="0"/>
              <a:t> - TheLoanforME.com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and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Encourage students and families to create scenarios where they have as many options as possible.</a:t>
            </a:r>
          </a:p>
          <a:p>
            <a:r>
              <a:rPr lang="en-US" dirty="0" smtClean="0"/>
              <a:t>For most students, there are multiple pathways and schools where they can achieve their goals.</a:t>
            </a:r>
          </a:p>
          <a:p>
            <a:r>
              <a:rPr lang="en-US" dirty="0" smtClean="0"/>
              <a:t>Living on the “cheap” and making financial sacrifices while in school will help students have more options after school – stay focused on the long term.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Finance Authority of Maine</a:t>
            </a:r>
          </a:p>
          <a:p>
            <a:pPr marL="0" indent="0">
              <a:buNone/>
            </a:pPr>
            <a:r>
              <a:rPr lang="en-US" dirty="0" smtClean="0"/>
              <a:t>5 Community Drive</a:t>
            </a:r>
          </a:p>
          <a:p>
            <a:pPr marL="0" indent="0">
              <a:buNone/>
            </a:pPr>
            <a:r>
              <a:rPr lang="en-US" dirty="0" smtClean="0"/>
              <a:t>P.O. Box 949</a:t>
            </a:r>
          </a:p>
          <a:p>
            <a:pPr marL="0" indent="0">
              <a:buNone/>
            </a:pPr>
            <a:r>
              <a:rPr lang="en-US" dirty="0" smtClean="0"/>
              <a:t>Augusta, ME  04332</a:t>
            </a:r>
          </a:p>
          <a:p>
            <a:pPr marL="0" indent="0">
              <a:buNone/>
            </a:pPr>
            <a:r>
              <a:rPr lang="en-US" dirty="0" smtClean="0"/>
              <a:t>1-800-228-3734</a:t>
            </a:r>
          </a:p>
          <a:p>
            <a:pPr marL="0" indent="0">
              <a:buNone/>
            </a:pPr>
            <a:r>
              <a:rPr lang="en-US" dirty="0"/>
              <a:t>TTY:  207-626-2717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5096C5"/>
                </a:solidFill>
              </a:rPr>
              <a:t>education@FAMEmaine.com</a:t>
            </a:r>
          </a:p>
          <a:p>
            <a:pPr marL="0" indent="0">
              <a:buNone/>
            </a:pPr>
            <a:endParaRPr lang="en-US" dirty="0" smtClean="0">
              <a:solidFill>
                <a:srgbClr val="5096C5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5096C5"/>
                </a:solidFill>
              </a:rPr>
              <a:t>FAMEmaine.com</a:t>
            </a:r>
            <a:endParaRPr lang="en-US" u="sng" dirty="0" smtClean="0">
              <a:solidFill>
                <a:srgbClr val="5096C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77000" y="2590800"/>
            <a:ext cx="2165465" cy="78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9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 college decision making process starts early!</a:t>
            </a:r>
          </a:p>
          <a:p>
            <a:r>
              <a:rPr lang="en-US" altLang="en-US" dirty="0" smtClean="0"/>
              <a:t>Those families who are unprepared and don’t know what to expect when paying for college will have fewer good options.</a:t>
            </a:r>
          </a:p>
          <a:p>
            <a:r>
              <a:rPr lang="en-US" altLang="en-US" dirty="0" smtClean="0"/>
              <a:t>We’ll start by focusing on two areas that can help families have more options:</a:t>
            </a:r>
          </a:p>
          <a:p>
            <a:pPr lvl="1"/>
            <a:r>
              <a:rPr lang="en-US" altLang="en-US" dirty="0" smtClean="0"/>
              <a:t>College savings</a:t>
            </a:r>
          </a:p>
          <a:p>
            <a:pPr lvl="1"/>
            <a:r>
              <a:rPr lang="en-US" altLang="en-US" dirty="0" smtClean="0"/>
              <a:t>General financial wellness </a:t>
            </a:r>
          </a:p>
          <a:p>
            <a:endParaRPr lang="en-US" altLang="en-US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dirty="0" smtClean="0"/>
              <a:t>Get Prepared Financially</a:t>
            </a:r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40907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Saving for college is absolutely critical!</a:t>
            </a:r>
          </a:p>
          <a:p>
            <a:pPr lvl="1"/>
            <a:r>
              <a:rPr lang="en-US" altLang="en-US" dirty="0" smtClean="0"/>
              <a:t>Lower income families:</a:t>
            </a:r>
          </a:p>
          <a:p>
            <a:pPr lvl="2"/>
            <a:r>
              <a:rPr lang="en-US" altLang="en-US" dirty="0" smtClean="0"/>
              <a:t>Students with the highest level of need typically have an unpaid balance </a:t>
            </a:r>
            <a:r>
              <a:rPr lang="en-US" altLang="en-US" b="1" u="sng" dirty="0" smtClean="0"/>
              <a:t>even after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financial aid.</a:t>
            </a:r>
          </a:p>
          <a:p>
            <a:pPr lvl="2"/>
            <a:r>
              <a:rPr lang="en-US" altLang="en-US" dirty="0" smtClean="0"/>
              <a:t>The only schools in Maine that meet full need are Bates, Bowdoin, and Colby.</a:t>
            </a:r>
          </a:p>
          <a:p>
            <a:pPr lvl="1"/>
            <a:r>
              <a:rPr lang="en-US" altLang="en-US" dirty="0" smtClean="0"/>
              <a:t>Middle income families:</a:t>
            </a:r>
          </a:p>
          <a:p>
            <a:pPr lvl="2"/>
            <a:r>
              <a:rPr lang="en-US" altLang="en-US" dirty="0" smtClean="0"/>
              <a:t>Students from these families have </a:t>
            </a:r>
            <a:r>
              <a:rPr lang="en-US" altLang="en-US" i="1" dirty="0" smtClean="0"/>
              <a:t>Expected Family Contributions</a:t>
            </a:r>
            <a:r>
              <a:rPr lang="en-US" altLang="en-US" dirty="0" smtClean="0"/>
              <a:t> (EFC) that are higher than anticipated.</a:t>
            </a:r>
          </a:p>
          <a:p>
            <a:pPr lvl="2"/>
            <a:r>
              <a:rPr lang="en-US" altLang="en-US" dirty="0" smtClean="0"/>
              <a:t>Let’s look at EFCs for middle income families.</a:t>
            </a:r>
          </a:p>
          <a:p>
            <a:pPr lvl="2"/>
            <a:endParaRPr lang="en-US" alt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 smtClean="0"/>
              <a:t>The Importance of Saving for College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16491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/>
              <a:t>The Importance of Saving for College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8566" y="457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16720"/>
              </p:ext>
            </p:extLst>
          </p:nvPr>
        </p:nvGraphicFramePr>
        <p:xfrm>
          <a:off x="647699" y="1676400"/>
          <a:ext cx="8077201" cy="393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530"/>
                <a:gridCol w="1296362"/>
                <a:gridCol w="1415973"/>
                <a:gridCol w="1356168"/>
                <a:gridCol w="1356168"/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Income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Assets/Savings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Family 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$40,000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$0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Family B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$50,000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$0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Family C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$60,000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$0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Family 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$70,000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$0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</a:tr>
              <a:tr h="880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Expected Contribution from Income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2,111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3,710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5,736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</a:tr>
              <a:tr h="880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Expected Contribution from </a:t>
                      </a:r>
                      <a:r>
                        <a:rPr lang="en-US" sz="1800" dirty="0" smtClean="0">
                          <a:effectLst/>
                        </a:rPr>
                        <a:t>Assets/Savings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</a:tr>
              <a:tr h="8807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Total Expected Parent Contribution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2,111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3,710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5,736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1742" y="1212519"/>
            <a:ext cx="740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following scenarios, none of the families have savings.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6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What might </a:t>
            </a:r>
            <a:r>
              <a:rPr lang="en-US" altLang="en-US" dirty="0" smtClean="0"/>
              <a:t>an award </a:t>
            </a:r>
            <a:r>
              <a:rPr lang="en-US" altLang="en-US" dirty="0" smtClean="0"/>
              <a:t>look like at a typical University of Maine System </a:t>
            </a:r>
            <a:r>
              <a:rPr lang="en-US" altLang="en-US" dirty="0" smtClean="0"/>
              <a:t>school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If Pell eligible, tuition and fees covered at UMFK, UMA, UMPI, and UMM with grants and scholarships. </a:t>
            </a:r>
          </a:p>
          <a:p>
            <a:pPr lvl="2"/>
            <a:r>
              <a:rPr lang="en-US" altLang="en-US" dirty="0" smtClean="0"/>
              <a:t>However, often the only aid available to cover room and board is a $5,500 Federal Direct Loan.</a:t>
            </a:r>
          </a:p>
          <a:p>
            <a:pPr lvl="1"/>
            <a:r>
              <a:rPr lang="en-US" altLang="en-US" dirty="0" smtClean="0"/>
              <a:t>None of the UMS schools meet full need.</a:t>
            </a:r>
          </a:p>
          <a:p>
            <a:pPr lvl="1"/>
            <a:r>
              <a:rPr lang="en-US" altLang="en-US" dirty="0" smtClean="0"/>
              <a:t>Even 0 EFC students typically have a “gap” which can be several thousand </a:t>
            </a:r>
            <a:r>
              <a:rPr lang="en-US" altLang="en-US" dirty="0" smtClean="0"/>
              <a:t>dollars and for those with an EFC above 0, the amount to be covered is the gap plus the EFC.</a:t>
            </a:r>
            <a:endParaRPr lang="en-US" altLang="en-US" dirty="0" smtClean="0"/>
          </a:p>
          <a:p>
            <a:pPr marL="400050" lvl="1" indent="0">
              <a:buNone/>
            </a:pPr>
            <a:endParaRPr lang="en-US" altLang="en-US" dirty="0" smtClean="0"/>
          </a:p>
          <a:p>
            <a:pPr lvl="2"/>
            <a:endParaRPr lang="en-US" alt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/>
              <a:t>The Importance of Saving for College</a:t>
            </a:r>
          </a:p>
        </p:txBody>
      </p:sp>
    </p:spTree>
    <p:extLst>
      <p:ext uri="{BB962C8B-B14F-4D97-AF65-F5344CB8AC3E}">
        <p14:creationId xmlns:p14="http://schemas.microsoft.com/office/powerpoint/2010/main" val="1657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How will students and families pay the bill?</a:t>
            </a:r>
          </a:p>
          <a:p>
            <a:r>
              <a:rPr lang="en-US" altLang="en-US" dirty="0" smtClean="0"/>
              <a:t>What if the parents had savings?</a:t>
            </a:r>
          </a:p>
          <a:p>
            <a:endParaRPr lang="en-US" alt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 smtClean="0"/>
              <a:t>The Importance of Saving for College</a:t>
            </a:r>
            <a:endParaRPr lang="en-US" altLang="en-US" sz="3400" dirty="0"/>
          </a:p>
        </p:txBody>
      </p:sp>
    </p:spTree>
    <p:extLst>
      <p:ext uri="{BB962C8B-B14F-4D97-AF65-F5344CB8AC3E}">
        <p14:creationId xmlns:p14="http://schemas.microsoft.com/office/powerpoint/2010/main" val="11809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60120"/>
          </a:xfrm>
        </p:spPr>
        <p:txBody>
          <a:bodyPr>
            <a:noAutofit/>
          </a:bodyPr>
          <a:lstStyle/>
          <a:p>
            <a:r>
              <a:rPr lang="en-US" altLang="en-US" sz="3400" dirty="0"/>
              <a:t>The Importance of Saving for College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60238"/>
              </p:ext>
            </p:extLst>
          </p:nvPr>
        </p:nvGraphicFramePr>
        <p:xfrm>
          <a:off x="471637" y="1395663"/>
          <a:ext cx="8443763" cy="493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309"/>
                <a:gridCol w="1369260"/>
                <a:gridCol w="1597467"/>
                <a:gridCol w="1521399"/>
                <a:gridCol w="1445328"/>
              </a:tblGrid>
              <a:tr h="2502986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Income</a:t>
                      </a:r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Assets/Savings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Family A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$60,000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Family B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$60,000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$10,000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Family C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$60,000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$15,000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Family D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$60,000</a:t>
                      </a:r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endParaRPr lang="en-US" sz="2000" dirty="0" smtClean="0"/>
                    </a:p>
                    <a:p>
                      <a:pPr algn="r"/>
                      <a:r>
                        <a:rPr lang="en-US" sz="2000" dirty="0" smtClean="0"/>
                        <a:t>$20,000</a:t>
                      </a:r>
                      <a:endParaRPr lang="en-US" sz="2000" dirty="0"/>
                    </a:p>
                  </a:txBody>
                  <a:tcPr/>
                </a:tc>
              </a:tr>
              <a:tr h="86615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Expected contribution from income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3,710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mtClean="0">
                          <a:solidFill>
                            <a:schemeClr val="tx2"/>
                          </a:solidFill>
                        </a:rPr>
                        <a:t>3,710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smtClean="0">
                          <a:solidFill>
                            <a:schemeClr val="tx2"/>
                          </a:solidFill>
                        </a:rPr>
                        <a:t>3,710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3,710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6615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Expected contribution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from assets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107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257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0437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Total Expected Parent Contribution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3,710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3,710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3,817 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3,967 </a:t>
                      </a:r>
                    </a:p>
                    <a:p>
                      <a:pPr algn="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0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E-theme">
  <a:themeElements>
    <a:clrScheme name="Custom 5">
      <a:dk1>
        <a:srgbClr val="595959"/>
      </a:dk1>
      <a:lt1>
        <a:sysClr val="window" lastClr="FFFFFF"/>
      </a:lt1>
      <a:dk2>
        <a:srgbClr val="595959"/>
      </a:dk2>
      <a:lt2>
        <a:srgbClr val="D8D8D8"/>
      </a:lt2>
      <a:accent1>
        <a:srgbClr val="5096C5"/>
      </a:accent1>
      <a:accent2>
        <a:srgbClr val="D55E01"/>
      </a:accent2>
      <a:accent3>
        <a:srgbClr val="8CB000"/>
      </a:accent3>
      <a:accent4>
        <a:srgbClr val="C2005A"/>
      </a:accent4>
      <a:accent5>
        <a:srgbClr val="E69500"/>
      </a:accent5>
      <a:accent6>
        <a:srgbClr val="146699"/>
      </a:accent6>
      <a:hlink>
        <a:srgbClr val="146699"/>
      </a:hlink>
      <a:folHlink>
        <a:srgbClr val="5096C5"/>
      </a:folHlink>
    </a:clrScheme>
    <a:fontScheme name="Custom 1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ME-theme">
  <a:themeElements>
    <a:clrScheme name="FAM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5096C5"/>
      </a:accent1>
      <a:accent2>
        <a:srgbClr val="D55E01"/>
      </a:accent2>
      <a:accent3>
        <a:srgbClr val="8CB000"/>
      </a:accent3>
      <a:accent4>
        <a:srgbClr val="C2005A"/>
      </a:accent4>
      <a:accent5>
        <a:srgbClr val="E69500"/>
      </a:accent5>
      <a:accent6>
        <a:srgbClr val="146699"/>
      </a:accent6>
      <a:hlink>
        <a:srgbClr val="C2CCC9"/>
      </a:hlink>
      <a:folHlink>
        <a:srgbClr val="5096C5"/>
      </a:folHlink>
    </a:clrScheme>
    <a:fontScheme name="Custom 1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FAME-theme</Template>
  <TotalTime>2500</TotalTime>
  <Words>2541</Words>
  <Application>Microsoft Office PowerPoint</Application>
  <PresentationFormat>On-screen Show (4:3)</PresentationFormat>
  <Paragraphs>405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Courier New</vt:lpstr>
      <vt:lpstr>Times New Roman</vt:lpstr>
      <vt:lpstr>Tw Cen MT</vt:lpstr>
      <vt:lpstr>Tw Cen MT Condensed Extra Bold</vt:lpstr>
      <vt:lpstr>Wingdings</vt:lpstr>
      <vt:lpstr>FAME-theme</vt:lpstr>
      <vt:lpstr>1_FAME-theme</vt:lpstr>
      <vt:lpstr> Selecting an Affordable School –  Information to Help Families and Students Make an Informed Financial Decision  </vt:lpstr>
      <vt:lpstr>Today’s Presentation</vt:lpstr>
      <vt:lpstr>PowerPoint Presentation</vt:lpstr>
      <vt:lpstr>Get Prepared Financially</vt:lpstr>
      <vt:lpstr>The Importance of Saving for College</vt:lpstr>
      <vt:lpstr>The Importance of Saving for College</vt:lpstr>
      <vt:lpstr>The Importance of Saving for College</vt:lpstr>
      <vt:lpstr>The Importance of Saving for College</vt:lpstr>
      <vt:lpstr>The Importance of Saving for College</vt:lpstr>
      <vt:lpstr>The Importance of Saving for College</vt:lpstr>
      <vt:lpstr>Many Ways to Save!</vt:lpstr>
      <vt:lpstr>General Financial Wellness</vt:lpstr>
      <vt:lpstr>General Financial Wellness</vt:lpstr>
      <vt:lpstr>General Financial Wellness</vt:lpstr>
      <vt:lpstr>General Financial Wellness</vt:lpstr>
      <vt:lpstr>General Financial Wellness</vt:lpstr>
      <vt:lpstr>PowerPoint Presentation</vt:lpstr>
      <vt:lpstr>Researching Schools</vt:lpstr>
      <vt:lpstr>Researching Schools</vt:lpstr>
      <vt:lpstr>Bigfuture.collegeboard.org</vt:lpstr>
      <vt:lpstr>Bigfuture.collegeboard.org</vt:lpstr>
      <vt:lpstr>Research Net Price </vt:lpstr>
      <vt:lpstr>Research Net Price </vt:lpstr>
      <vt:lpstr>Research Net Price </vt:lpstr>
      <vt:lpstr>Build the List</vt:lpstr>
      <vt:lpstr>PowerPoint Presentation</vt:lpstr>
      <vt:lpstr>Comparing Financial Aid Awards</vt:lpstr>
      <vt:lpstr>Tools To Help!</vt:lpstr>
      <vt:lpstr>Consider the ROI </vt:lpstr>
      <vt:lpstr>Research Salary</vt:lpstr>
      <vt:lpstr>Use FAME’s Student Loan/ Salary Calculator</vt:lpstr>
      <vt:lpstr>Use FAME’s Student Loan/ Salary Calculator</vt:lpstr>
      <vt:lpstr>Make Borrowing More Relatable</vt:lpstr>
      <vt:lpstr>Smart Borrowing </vt:lpstr>
      <vt:lpstr>Messages and Activities</vt:lpstr>
      <vt:lpstr>Messages and Activities</vt:lpstr>
      <vt:lpstr>Closing Thoughts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McQuilkin</dc:creator>
  <cp:lastModifiedBy>Mila Tappan</cp:lastModifiedBy>
  <cp:revision>222</cp:revision>
  <cp:lastPrinted>2019-01-07T13:57:12Z</cp:lastPrinted>
  <dcterms:created xsi:type="dcterms:W3CDTF">2014-09-15T13:08:42Z</dcterms:created>
  <dcterms:modified xsi:type="dcterms:W3CDTF">2019-01-07T16:03:45Z</dcterms:modified>
</cp:coreProperties>
</file>